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3"/>
  </p:notesMasterIdLst>
  <p:sldIdLst>
    <p:sldId id="285" r:id="rId2"/>
    <p:sldId id="289" r:id="rId3"/>
    <p:sldId id="301" r:id="rId4"/>
    <p:sldId id="295" r:id="rId5"/>
    <p:sldId id="291" r:id="rId6"/>
    <p:sldId id="297" r:id="rId7"/>
    <p:sldId id="296" r:id="rId8"/>
    <p:sldId id="299" r:id="rId9"/>
    <p:sldId id="298" r:id="rId10"/>
    <p:sldId id="290" r:id="rId11"/>
    <p:sldId id="30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6098"/>
  </p:normalViewPr>
  <p:slideViewPr>
    <p:cSldViewPr snapToGrid="0">
      <p:cViewPr>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12/9/2024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24E39389-D342-42C9-A280-8ADE336DA885}" type="datetime1">
              <a:rPr lang="en-US" smtClean="0"/>
              <a:t>12/9/2024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B5ED82-9221-4209-9FC6-897FECC94D85}" type="datetime1">
              <a:rPr lang="en-US" smtClean="0"/>
              <a:t>12/9/2024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695C5F-8991-4788-8021-97F7E97CAA77}" type="datetime1">
              <a:rPr lang="en-US" smtClean="0"/>
              <a:t>12/9/2024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80732C-99B6-468D-8E86-54127C661C29}" type="datetime1">
              <a:rPr lang="en-US" smtClean="0"/>
              <a:t>12/9/2024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6096AA6-1553-455E-A701-5DB89675312A}" type="datetime1">
              <a:rPr lang="en-US" smtClean="0"/>
              <a:t>12/9/2024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2A427D05-0AAA-4191-8602-39A011BE220C}" type="datetime1">
              <a:rPr lang="en-US" smtClean="0"/>
              <a:t>12/9/2024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669B8012-90E5-4BF2-B13D-6DEC2EE5E086}" type="datetime1">
              <a:rPr lang="en-US" smtClean="0"/>
              <a:t>12/9/2024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a:t>‹#›</a:t>
            </a:fld>
            <a:endParaRPr lang="en-US" dirty="0"/>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562E2D-C320-4C5E-98F1-D60DBA71A352}" type="datetime1">
              <a:rPr lang="en-US" smtClean="0"/>
              <a:t>12/9/2024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06C99D-E4E2-4DDF-8629-131208CB18B0}" type="datetime1">
              <a:rPr lang="en-US" smtClean="0"/>
              <a:t>12/9/2024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B420CF4-5FC9-46F3-B596-BE1F927BA2F1}" type="datetime1">
              <a:rPr lang="en-US" smtClean="0"/>
              <a:t>12/9/2024</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F1ABFC0-89FE-4355-9E74-11DC57FEA97E}" type="datetime1">
              <a:rPr lang="en-US" smtClean="0"/>
              <a:t>12/9/2024</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12/9/2024</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9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9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9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9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90204" pitchFamily="34" charset="0"/>
        <a:buChar char="•"/>
        <a:defRPr sz="1600" kern="1200">
          <a:solidFill>
            <a:schemeClr val="tx1">
              <a:lumMod val="85000"/>
              <a:lumOff val="15000"/>
            </a:schemeClr>
          </a:solidFill>
          <a:latin typeface="+mn-lt"/>
          <a:ea typeface="+mn-ea"/>
          <a:cs typeface="+mn-cs"/>
        </a:defRPr>
      </a:lvl5pPr>
      <a:lvl6pPr marL="1313180" indent="-228600" algn="l" defTabSz="914400" rtl="0" eaLnBrk="1" latinLnBrk="0" hangingPunct="1">
        <a:lnSpc>
          <a:spcPct val="100000"/>
        </a:lnSpc>
        <a:spcBef>
          <a:spcPts val="1000"/>
        </a:spcBef>
        <a:buClr>
          <a:schemeClr val="accent2"/>
        </a:buClr>
        <a:buFont typeface="Arial" panose="020B0604020202090204" pitchFamily="34" charset="0"/>
        <a:buChar char="•"/>
        <a:defRPr sz="1600" kern="1200">
          <a:solidFill>
            <a:schemeClr val="tx1"/>
          </a:solidFill>
          <a:latin typeface="+mn-lt"/>
          <a:ea typeface="+mn-ea"/>
          <a:cs typeface="+mn-cs"/>
        </a:defRPr>
      </a:lvl6pPr>
      <a:lvl7pPr marL="1484630" indent="-228600" algn="l" defTabSz="914400" rtl="0" eaLnBrk="1" latinLnBrk="0" hangingPunct="1">
        <a:lnSpc>
          <a:spcPct val="100000"/>
        </a:lnSpc>
        <a:spcBef>
          <a:spcPts val="1000"/>
        </a:spcBef>
        <a:buClr>
          <a:schemeClr val="accent2"/>
        </a:buClr>
        <a:buFont typeface="Arial" panose="020B060402020209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9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9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p:cNvPicPr>
            <a:picLocks noChangeAspect="1"/>
          </p:cNvPicPr>
          <p:nvPr/>
        </p:nvPicPr>
        <p:blipFill rotWithShape="1">
          <a:blip r:embed="rId2"/>
          <a:srcRect t="3125" b="3125"/>
          <a:stretch>
            <a:fillRect/>
          </a:stretch>
        </p:blipFill>
        <p:spPr>
          <a:xfrm>
            <a:off x="20" y="28003"/>
            <a:ext cx="12191980" cy="6857990"/>
          </a:xfrm>
          <a:prstGeom prst="rect">
            <a:avLst/>
          </a:prstGeom>
        </p:spPr>
      </p:pic>
      <p:sp>
        <p:nvSpPr>
          <p:cNvPr id="2" name="Title 1"/>
          <p:cNvSpPr>
            <a:spLocks noGrp="1"/>
          </p:cNvSpPr>
          <p:nvPr>
            <p:ph type="ctrTitle"/>
          </p:nvPr>
        </p:nvSpPr>
        <p:spPr>
          <a:xfrm>
            <a:off x="1600200" y="1682496"/>
            <a:ext cx="8991600" cy="1645920"/>
          </a:xfrm>
          <a:solidFill>
            <a:schemeClr val="bg1">
              <a:alpha val="60000"/>
            </a:schemeClr>
          </a:solidFill>
          <a:ln w="38100" cap="sq">
            <a:solidFill>
              <a:schemeClr val="tx1"/>
            </a:solidFill>
            <a:miter lim="800000"/>
          </a:ln>
        </p:spPr>
        <p:txBody>
          <a:bodyPr anchor="ctr">
            <a:normAutofit/>
          </a:bodyPr>
          <a:lstStyle/>
          <a:p>
            <a:r>
              <a:rPr lang="en-US" dirty="0">
                <a:solidFill>
                  <a:schemeClr val="tx1"/>
                </a:solidFill>
              </a:rPr>
              <a:t> satellites orbiting the earth’s surface</a:t>
            </a:r>
          </a:p>
        </p:txBody>
      </p:sp>
      <p:sp>
        <p:nvSpPr>
          <p:cNvPr id="3" name="Subtitle 2"/>
          <p:cNvSpPr>
            <a:spLocks noGrp="1"/>
          </p:cNvSpPr>
          <p:nvPr>
            <p:ph type="subTitle" idx="1"/>
          </p:nvPr>
        </p:nvSpPr>
        <p:spPr>
          <a:xfrm>
            <a:off x="2632668" y="3429000"/>
            <a:ext cx="6864138" cy="2514599"/>
          </a:xfrm>
        </p:spPr>
        <p:txBody>
          <a:bodyPr>
            <a:normAutofit/>
          </a:bodyPr>
          <a:lstStyle/>
          <a:p>
            <a:r>
              <a:rPr lang="en-US" sz="2400" b="1" dirty="0">
                <a:solidFill>
                  <a:schemeClr val="tx1"/>
                </a:solidFill>
                <a:latin typeface="Times New Roman" panose="02020603050405020304" pitchFamily="18" charset="0"/>
                <a:cs typeface="Times New Roman" panose="02020603050405020304" pitchFamily="18" charset="0"/>
              </a:rPr>
              <a:t>GROUP-12</a:t>
            </a:r>
          </a:p>
          <a:p>
            <a:r>
              <a:rPr lang="en-US" sz="2400" b="1" dirty="0">
                <a:solidFill>
                  <a:schemeClr val="tx1"/>
                </a:solidFill>
                <a:latin typeface="Times New Roman" panose="02020603050405020304" pitchFamily="18" charset="0"/>
                <a:cs typeface="Times New Roman" panose="02020603050405020304" pitchFamily="18" charset="0"/>
              </a:rPr>
              <a:t>Sajid Ali Shaik</a:t>
            </a:r>
          </a:p>
          <a:p>
            <a:r>
              <a:rPr lang="en-US" sz="2400" b="1" dirty="0">
                <a:solidFill>
                  <a:schemeClr val="tx1"/>
                </a:solidFill>
                <a:latin typeface="Times New Roman" panose="02020603050405020304" pitchFamily="18" charset="0"/>
                <a:cs typeface="Times New Roman" panose="02020603050405020304" pitchFamily="18" charset="0"/>
              </a:rPr>
              <a:t>Teja Reddy </a:t>
            </a:r>
            <a:r>
              <a:rPr lang="en-US" sz="2400" b="1" dirty="0" err="1">
                <a:solidFill>
                  <a:schemeClr val="tx1"/>
                </a:solidFill>
                <a:latin typeface="Times New Roman" panose="02020603050405020304" pitchFamily="18" charset="0"/>
                <a:cs typeface="Times New Roman" panose="02020603050405020304" pitchFamily="18" charset="0"/>
              </a:rPr>
              <a:t>Yarram</a:t>
            </a:r>
            <a:endParaRPr lang="en-US" sz="2400" b="1" dirty="0">
              <a:solidFill>
                <a:schemeClr val="tx1"/>
              </a:solidFill>
              <a:latin typeface="Times New Roman" panose="02020603050405020304" pitchFamily="18" charset="0"/>
              <a:cs typeface="Times New Roman" panose="02020603050405020304" pitchFamily="18" charset="0"/>
            </a:endParaRPr>
          </a:p>
          <a:p>
            <a:r>
              <a:rPr lang="en-US" sz="2400" b="1" dirty="0">
                <a:solidFill>
                  <a:schemeClr val="tx1"/>
                </a:solidFill>
                <a:latin typeface="Times New Roman" panose="02020603050405020304" pitchFamily="18" charset="0"/>
                <a:cs typeface="Times New Roman" panose="02020603050405020304" pitchFamily="18" charset="0"/>
              </a:rPr>
              <a:t>Ramana </a:t>
            </a:r>
            <a:r>
              <a:rPr lang="en-US" sz="2400" b="1" dirty="0" err="1">
                <a:solidFill>
                  <a:schemeClr val="tx1"/>
                </a:solidFill>
                <a:latin typeface="Times New Roman" panose="02020603050405020304" pitchFamily="18" charset="0"/>
                <a:cs typeface="Times New Roman" panose="02020603050405020304" pitchFamily="18" charset="0"/>
              </a:rPr>
              <a:t>Payili</a:t>
            </a:r>
            <a:endParaRPr lang="en-US" sz="2400" b="1" dirty="0">
              <a:solidFill>
                <a:schemeClr val="tx1"/>
              </a:solidFill>
              <a:latin typeface="Times New Roman" panose="02020603050405020304" pitchFamily="18" charset="0"/>
              <a:cs typeface="Times New Roman" panose="02020603050405020304" pitchFamily="18" charset="0"/>
            </a:endParaRPr>
          </a:p>
          <a:p>
            <a:r>
              <a:rPr lang="en-US" sz="2400" b="1" dirty="0">
                <a:solidFill>
                  <a:schemeClr val="tx1"/>
                </a:solidFill>
                <a:latin typeface="Times New Roman" panose="02020603050405020304" pitchFamily="18" charset="0"/>
                <a:cs typeface="Times New Roman" panose="02020603050405020304" pitchFamily="18" charset="0"/>
              </a:rPr>
              <a:t>Vinson Samuel Ramalingam</a:t>
            </a:r>
          </a:p>
          <a:p>
            <a:endParaRPr lang="en-US" sz="2400"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a:spLocks noGrp="1" noRot="1" noChangeAspect="1" noMove="1" noResize="1" noEditPoints="1" noAdjustHandles="1" noChangeArrowheads="1" noChangeShapeType="1" noTextEdit="1"/>
          </p:cNvSpPr>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a:spLocks noGrp="1" noRot="1" noChangeAspect="1" noMove="1" noResize="1" noEditPoints="1" noAdjustHandles="1" noChangeArrowheads="1" noChangeShapeType="1" noTextEdit="1"/>
          </p:cNvSpPr>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1249680" y="1248155"/>
            <a:ext cx="9777549" cy="4466845"/>
          </a:xfrm>
          <a:prstGeom prst="rect">
            <a:avLst/>
          </a:prstGeom>
        </p:spPr>
        <p:txBody>
          <a:bodyPr vert="horz" lIns="91440" tIns="45720" rIns="91440" bIns="45720" rtlCol="0">
            <a:normAutofit fontScale="92500" lnSpcReduction="10000"/>
          </a:bodyPr>
          <a:lstStyle/>
          <a:p>
            <a:pPr defTabSz="914400">
              <a:spcBef>
                <a:spcPts val="1000"/>
              </a:spcBef>
              <a:buClr>
                <a:schemeClr val="accent2"/>
              </a:buClr>
            </a:pPr>
            <a:r>
              <a:rPr lang="en-US" b="1" dirty="0">
                <a:solidFill>
                  <a:srgbClr val="404040"/>
                </a:solidFill>
                <a:latin typeface="Times New Roman" panose="02020603050405020304" pitchFamily="18" charset="0"/>
                <a:cs typeface="Times New Roman" panose="02020603050405020304" pitchFamily="18" charset="0"/>
              </a:rPr>
              <a:t>GOALS:</a:t>
            </a:r>
          </a:p>
          <a:p>
            <a:pPr indent="-228600" defTabSz="914400">
              <a:spcBef>
                <a:spcPts val="1000"/>
              </a:spcBef>
              <a:buClr>
                <a:schemeClr val="accent2"/>
              </a:buClr>
              <a:buFont typeface="Arial" panose="020B0604020202090204" pitchFamily="34" charset="0"/>
              <a:buChar char="•"/>
            </a:pPr>
            <a:r>
              <a:rPr lang="en-US" dirty="0">
                <a:solidFill>
                  <a:srgbClr val="404040"/>
                </a:solidFill>
                <a:latin typeface="Times New Roman" panose="02020603050405020304" pitchFamily="18" charset="0"/>
                <a:cs typeface="Times New Roman" panose="02020603050405020304" pitchFamily="18" charset="0"/>
              </a:rPr>
              <a:t>Phase 1 Goals: We aimed to create basic visualizations, understand the dataset, and explore potential design ideas. Created preliminary scatter plots and bar charts to test data visualizations. Explored D3.js for implementing interactive visualizations.</a:t>
            </a:r>
          </a:p>
          <a:p>
            <a:pPr indent="-228600" defTabSz="914400">
              <a:spcBef>
                <a:spcPts val="1000"/>
              </a:spcBef>
              <a:buClr>
                <a:schemeClr val="accent2"/>
              </a:buClr>
              <a:buFont typeface="Arial" panose="020B0604020202090204" pitchFamily="34" charset="0"/>
              <a:buChar char="•"/>
            </a:pPr>
            <a:r>
              <a:rPr lang="en-US" dirty="0">
                <a:solidFill>
                  <a:srgbClr val="404040"/>
                </a:solidFill>
                <a:latin typeface="Times New Roman" panose="02020603050405020304" pitchFamily="18" charset="0"/>
                <a:cs typeface="Times New Roman" panose="02020603050405020304" pitchFamily="18" charset="0"/>
              </a:rPr>
              <a:t>Phase 2 Goals: Built on Phase 1 by introducing interactivity and adding additional visualizations. Added tooltips for satellite details. Created advanced visuals like circle-packing diagrams for orbit classification.</a:t>
            </a:r>
          </a:p>
          <a:p>
            <a:pPr indent="-228600" defTabSz="914400">
              <a:spcBef>
                <a:spcPts val="1000"/>
              </a:spcBef>
              <a:buClr>
                <a:schemeClr val="accent2"/>
              </a:buClr>
              <a:buFont typeface="Arial" panose="020B0604020202090204" pitchFamily="34" charset="0"/>
              <a:buChar char="•"/>
            </a:pPr>
            <a:r>
              <a:rPr lang="en-US" dirty="0">
                <a:solidFill>
                  <a:srgbClr val="404040"/>
                </a:solidFill>
                <a:latin typeface="Times New Roman" panose="02020603050405020304" pitchFamily="18" charset="0"/>
                <a:cs typeface="Times New Roman" panose="02020603050405020304" pitchFamily="18" charset="0"/>
              </a:rPr>
              <a:t>Final Phase Achievements: Implemented all planned visualizations: Scatter Plot (Apogee vs. Perigee).Concentric Circles (Orbit Types).Stacked Bar Chart (Satellite Ages by Functionality).Enhanced user interaction with filters, legends, and zooming. Overcoming major obstacles like styling and selecting appropriate visualization techniques.</a:t>
            </a:r>
          </a:p>
          <a:p>
            <a:pPr defTabSz="914400">
              <a:spcBef>
                <a:spcPts val="1000"/>
              </a:spcBef>
              <a:buClr>
                <a:schemeClr val="accent2"/>
              </a:buClr>
            </a:pPr>
            <a:r>
              <a:rPr lang="en-US" b="1" dirty="0">
                <a:solidFill>
                  <a:srgbClr val="404040"/>
                </a:solidFill>
                <a:latin typeface="Times New Roman" panose="02020603050405020304" pitchFamily="18" charset="0"/>
                <a:cs typeface="Times New Roman" panose="02020603050405020304" pitchFamily="18" charset="0"/>
              </a:rPr>
              <a:t>OBSTACLES:</a:t>
            </a:r>
          </a:p>
          <a:p>
            <a:pPr marL="63500" marR="0">
              <a:spcBef>
                <a:spcPts val="450"/>
              </a:spcBef>
            </a:pPr>
            <a:r>
              <a:rPr lang="en-US" sz="1800" dirty="0">
                <a:effectLst/>
                <a:latin typeface="Times New Roman" panose="02020603050405020304" pitchFamily="18" charset="0"/>
                <a:ea typeface="Times New Roman" panose="02020603050405020304" pitchFamily="18" charset="0"/>
              </a:rPr>
              <a:t>- Finding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styles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our</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visualization</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major</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obstacle.</a:t>
            </a:r>
          </a:p>
          <a:p>
            <a:pPr marL="0" marR="0"/>
            <a:r>
              <a:rPr lang="en-US" sz="1800" dirty="0">
                <a:effectLst/>
                <a:latin typeface="Times New Roman" panose="02020603050405020304" pitchFamily="18" charset="0"/>
                <a:ea typeface="Times New Roman" panose="02020603050405020304" pitchFamily="18" charset="0"/>
              </a:rPr>
              <a:t> </a:t>
            </a:r>
          </a:p>
          <a:p>
            <a:pPr marL="63500" marR="123825">
              <a:lnSpc>
                <a:spcPct val="150000"/>
              </a:lnSpc>
            </a:pPr>
            <a:r>
              <a:rPr lang="en-US" sz="1800" dirty="0">
                <a:effectLst/>
                <a:latin typeface="Times New Roman" panose="02020603050405020304" pitchFamily="18" charset="0"/>
                <a:ea typeface="Times New Roman" panose="02020603050405020304" pitchFamily="18" charset="0"/>
              </a:rPr>
              <a:t>-Along</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with</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that</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also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faced</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problems while</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choosing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type</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visualizations we</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need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use</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order 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get</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best</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out</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 the</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data</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 express an</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exceptional</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story.</a:t>
            </a:r>
          </a:p>
          <a:p>
            <a:pPr defTabSz="914400">
              <a:spcBef>
                <a:spcPts val="1000"/>
              </a:spcBef>
              <a:buClr>
                <a:schemeClr val="accent2"/>
              </a:buClr>
            </a:pPr>
            <a:endParaRPr lang="en-US" b="1" dirty="0">
              <a:solidFill>
                <a:srgbClr val="40404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7200" dirty="0"/>
              <a:t>Thank you</a:t>
            </a:r>
          </a:p>
        </p:txBody>
      </p:sp>
      <p:sp>
        <p:nvSpPr>
          <p:cNvPr id="3" name="Text Placeholder 2"/>
          <p:cNvSpPr>
            <a:spLocks noGrp="1"/>
          </p:cNvSpPr>
          <p:nvPr>
            <p:ph type="body" idx="1"/>
          </p:nvPr>
        </p:nvSpPr>
        <p:spPr/>
        <p:txBody>
          <a:bodyPr>
            <a:normAutofit/>
          </a:bodyPr>
          <a:lstStyle/>
          <a:p>
            <a:r>
              <a:rPr lang="en-US" sz="3600" dirty="0"/>
              <a:t>Any questions?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p:cNvSpPr>
            <a:spLocks noGrp="1" noRot="1" noChangeAspect="1" noMove="1" noResize="1" noEditPoints="1" noAdjustHandles="1" noChangeArrowheads="1" noChangeShapeType="1" noTextEdit="1"/>
          </p:cNvSpPr>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p:cNvSpPr>
            <a:spLocks noGrp="1" noRot="1" noChangeAspect="1" noMove="1" noResize="1" noEditPoints="1" noAdjustHandles="1" noChangeArrowheads="1" noChangeShapeType="1" noTextEdit="1"/>
          </p:cNvSpPr>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329184" y="548640"/>
            <a:ext cx="3690449" cy="1495794"/>
          </a:xfrm>
          <a:noFill/>
          <a:ln>
            <a:solidFill>
              <a:schemeClr val="bg1"/>
            </a:solidFill>
          </a:ln>
        </p:spPr>
        <p:txBody>
          <a:bodyPr wrap="square">
            <a:normAutofit/>
          </a:bodyPr>
          <a:lstStyle/>
          <a:p>
            <a:r>
              <a:rPr lang="en-US" dirty="0">
                <a:solidFill>
                  <a:schemeClr val="bg1"/>
                </a:solidFill>
              </a:rPr>
              <a:t>Why and how</a:t>
            </a:r>
          </a:p>
        </p:txBody>
      </p:sp>
      <p:pic>
        <p:nvPicPr>
          <p:cNvPr id="1026" name="Picture 2" descr="Explore Earth's Satellites with Google Earth - Universe Tod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08" y="2614281"/>
            <a:ext cx="4636688" cy="303400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749282" y="130628"/>
            <a:ext cx="7425109" cy="5355312"/>
          </a:xfrm>
          <a:prstGeom prst="rect">
            <a:avLst/>
          </a:prstGeom>
          <a:noFill/>
        </p:spPr>
        <p:txBody>
          <a:bodyPr wrap="square" rtlCol="0">
            <a:spAutoFit/>
          </a:bodyPr>
          <a:lstStyle/>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WHY</a:t>
            </a:r>
            <a:r>
              <a:rPr lang="en-US" dirty="0">
                <a:latin typeface="Times New Roman" panose="02020603050405020304" pitchFamily="18" charset="0"/>
                <a:cs typeface="Times New Roman" panose="02020603050405020304" pitchFamily="18" charset="0"/>
              </a:rPr>
              <a:t>:</a:t>
            </a:r>
          </a:p>
          <a:p>
            <a:r>
              <a:rPr lang="en-US" b="1" dirty="0">
                <a:latin typeface="Times New Roman" panose="02020603050405020304" pitchFamily="18" charset="0"/>
                <a:cs typeface="Times New Roman" panose="02020603050405020304" pitchFamily="18" charset="0"/>
              </a:rPr>
              <a:t>Importance of Satellites: </a:t>
            </a:r>
            <a:r>
              <a:rPr lang="en-US" dirty="0">
                <a:latin typeface="Times New Roman" panose="02020603050405020304" pitchFamily="18" charset="0"/>
                <a:cs typeface="Times New Roman" panose="02020603050405020304" pitchFamily="18" charset="0"/>
              </a:rPr>
              <a:t>Satellites are essential for communication, defense, Earth observation, and research.</a:t>
            </a:r>
          </a:p>
          <a:p>
            <a:r>
              <a:rPr lang="en-US" b="1" dirty="0">
                <a:latin typeface="Times New Roman" panose="02020603050405020304" pitchFamily="18" charset="0"/>
                <a:cs typeface="Times New Roman" panose="02020603050405020304" pitchFamily="18" charset="0"/>
              </a:rPr>
              <a:t>Rich Dataset: </a:t>
            </a:r>
            <a:r>
              <a:rPr lang="en-US" dirty="0">
                <a:latin typeface="Times New Roman" panose="02020603050405020304" pitchFamily="18" charset="0"/>
                <a:cs typeface="Times New Roman" panose="02020603050405020304" pitchFamily="18" charset="0"/>
              </a:rPr>
              <a:t>The UCS Satellite Database provides detailed data on 6,718 satellites, making it a great source for creating impactful visualizations.</a:t>
            </a:r>
          </a:p>
          <a:p>
            <a:r>
              <a:rPr lang="en-US" b="1" dirty="0">
                <a:latin typeface="Times New Roman" panose="02020603050405020304" pitchFamily="18" charset="0"/>
                <a:cs typeface="Times New Roman" panose="02020603050405020304" pitchFamily="18" charset="0"/>
              </a:rPr>
              <a:t>Interactive Insights</a:t>
            </a:r>
            <a:r>
              <a:rPr lang="en-US" dirty="0">
                <a:latin typeface="Times New Roman" panose="02020603050405020304" pitchFamily="18" charset="0"/>
                <a:cs typeface="Times New Roman" panose="02020603050405020304" pitchFamily="18" charset="0"/>
              </a:rPr>
              <a:t>: Static tables don’t reveal patterns well, but visualizations help users explore data interactively.</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How:</a:t>
            </a:r>
          </a:p>
          <a:p>
            <a:r>
              <a:rPr lang="en-US" b="1" dirty="0">
                <a:latin typeface="Times New Roman" panose="02020603050405020304" pitchFamily="18" charset="0"/>
                <a:cs typeface="Times New Roman" panose="02020603050405020304" pitchFamily="18" charset="0"/>
              </a:rPr>
              <a:t>Dataset Selection: </a:t>
            </a:r>
            <a:r>
              <a:rPr lang="en-US" dirty="0">
                <a:latin typeface="Times New Roman" panose="02020603050405020304" pitchFamily="18" charset="0"/>
                <a:cs typeface="Times New Roman" panose="02020603050405020304" pitchFamily="18" charset="0"/>
              </a:rPr>
              <a:t>We used the UCS Satellite Database, which contains details about satellite types, orbits, purposes, and more.</a:t>
            </a:r>
          </a:p>
          <a:p>
            <a:r>
              <a:rPr lang="en-US" b="1" dirty="0">
                <a:latin typeface="Times New Roman" panose="02020603050405020304" pitchFamily="18" charset="0"/>
                <a:cs typeface="Times New Roman" panose="02020603050405020304" pitchFamily="18" charset="0"/>
              </a:rPr>
              <a:t>Data Preparation: </a:t>
            </a:r>
            <a:r>
              <a:rPr lang="en-US" dirty="0">
                <a:latin typeface="Times New Roman" panose="02020603050405020304" pitchFamily="18" charset="0"/>
                <a:cs typeface="Times New Roman" panose="02020603050405020304" pitchFamily="18" charset="0"/>
              </a:rPr>
              <a:t>Cleaned and structured the data to group satellites by purpose, age, and orbit type.</a:t>
            </a:r>
          </a:p>
          <a:p>
            <a:r>
              <a:rPr lang="en-US" b="1" dirty="0">
                <a:latin typeface="Times New Roman" panose="02020603050405020304" pitchFamily="18" charset="0"/>
                <a:cs typeface="Times New Roman" panose="02020603050405020304" pitchFamily="18" charset="0"/>
              </a:rPr>
              <a:t>Visualization Design:</a:t>
            </a:r>
          </a:p>
          <a:p>
            <a:r>
              <a:rPr lang="en-US" dirty="0">
                <a:latin typeface="Times New Roman" panose="02020603050405020304" pitchFamily="18" charset="0"/>
                <a:cs typeface="Times New Roman" panose="02020603050405020304" pitchFamily="18" charset="0"/>
              </a:rPr>
              <a:t>Stacked Bar Chart</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Shows satellite ages by functionality.</a:t>
            </a:r>
          </a:p>
          <a:p>
            <a:r>
              <a:rPr lang="en-US" dirty="0">
                <a:latin typeface="Times New Roman" panose="02020603050405020304" pitchFamily="18" charset="0"/>
                <a:cs typeface="Times New Roman" panose="02020603050405020304" pitchFamily="18" charset="0"/>
              </a:rPr>
              <a:t> Concentric Circles: Visualizes orbits and types like LEO, MEO, and GEO. Scatter Plot: Compares apogee and perigee by satellite purpose.</a:t>
            </a:r>
          </a:p>
          <a:p>
            <a:pPr marL="285750" indent="-285750">
              <a:buFont typeface="Wingdings" panose="05000000000000000000" pitchFamily="2" charset="2"/>
              <a:buChar char="v"/>
            </a:pP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86001" y="2422457"/>
            <a:ext cx="3626651" cy="1627792"/>
          </a:xfrm>
        </p:spPr>
        <p:txBody>
          <a:bodyPr vert="horz" lIns="274320" tIns="182880" rIns="274320" bIns="182880" rtlCol="0" anchor="ctr" anchorCtr="1">
            <a:normAutofit/>
          </a:bodyPr>
          <a:lstStyle/>
          <a:p>
            <a:r>
              <a:rPr lang="en-US" sz="2400" dirty="0"/>
              <a:t>TOOLS</a:t>
            </a:r>
          </a:p>
        </p:txBody>
      </p:sp>
      <p:sp>
        <p:nvSpPr>
          <p:cNvPr id="5" name="Content Placeholder 4"/>
          <p:cNvSpPr>
            <a:spLocks noGrp="1"/>
          </p:cNvSpPr>
          <p:nvPr>
            <p:ph idx="1"/>
          </p:nvPr>
        </p:nvSpPr>
        <p:spPr>
          <a:xfrm>
            <a:off x="4898534" y="896815"/>
            <a:ext cx="7164512" cy="2532185"/>
          </a:xfrm>
        </p:spPr>
        <p:txBody>
          <a:bodyPr>
            <a:noAutofit/>
          </a:bodyPr>
          <a:lstStyle/>
          <a:p>
            <a:r>
              <a:rPr lang="en-US" sz="2800" dirty="0">
                <a:latin typeface="Times New Roman" panose="02020603050405020304" pitchFamily="18" charset="0"/>
                <a:cs typeface="Times New Roman" panose="02020603050405020304" pitchFamily="18" charset="0"/>
              </a:rPr>
              <a:t>HTML</a:t>
            </a:r>
          </a:p>
          <a:p>
            <a:r>
              <a:rPr lang="en-US" sz="2800" dirty="0">
                <a:latin typeface="Times New Roman" panose="02020603050405020304" pitchFamily="18" charset="0"/>
                <a:cs typeface="Times New Roman" panose="02020603050405020304" pitchFamily="18" charset="0"/>
              </a:rPr>
              <a:t>JAVA SCRIPT</a:t>
            </a:r>
          </a:p>
          <a:p>
            <a:r>
              <a:rPr lang="en-US" sz="2800" dirty="0">
                <a:latin typeface="Times New Roman" panose="02020603050405020304" pitchFamily="18" charset="0"/>
                <a:cs typeface="Times New Roman" panose="02020603050405020304" pitchFamily="18" charset="0"/>
              </a:rPr>
              <a:t>D3JS</a:t>
            </a:r>
          </a:p>
          <a:p>
            <a:r>
              <a:rPr lang="en-US" sz="2800" dirty="0">
                <a:latin typeface="Times New Roman" panose="02020603050405020304" pitchFamily="18" charset="0"/>
                <a:cs typeface="Times New Roman" panose="02020603050405020304" pitchFamily="18" charset="0"/>
              </a:rPr>
              <a:t>CSS</a:t>
            </a:r>
          </a:p>
          <a:p>
            <a:r>
              <a:rPr lang="en-US" sz="2800" dirty="0">
                <a:latin typeface="Times New Roman" panose="02020603050405020304" pitchFamily="18" charset="0"/>
                <a:cs typeface="Times New Roman" panose="02020603050405020304" pitchFamily="18" charset="0"/>
              </a:rPr>
              <a:t>PYTHON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a:spLocks noGrp="1" noRot="1" noChangeAspect="1" noMove="1" noResize="1" noEditPoints="1" noAdjustHandles="1" noChangeArrowheads="1" noChangeShapeType="1" noTextEdit="1"/>
          </p:cNvSpPr>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86001" y="2422457"/>
            <a:ext cx="3626651" cy="1627792"/>
          </a:xfrm>
        </p:spPr>
        <p:txBody>
          <a:bodyPr vert="horz" lIns="274320" tIns="182880" rIns="274320" bIns="182880" rtlCol="0" anchor="ctr" anchorCtr="1">
            <a:normAutofit/>
          </a:bodyPr>
          <a:lstStyle/>
          <a:p>
            <a:r>
              <a:rPr lang="en-US" sz="2400" dirty="0"/>
              <a:t>Visualization - 1</a:t>
            </a:r>
          </a:p>
        </p:txBody>
      </p:sp>
      <p:sp>
        <p:nvSpPr>
          <p:cNvPr id="5" name="Content Placeholder 4"/>
          <p:cNvSpPr>
            <a:spLocks noGrp="1"/>
          </p:cNvSpPr>
          <p:nvPr>
            <p:ph idx="1"/>
          </p:nvPr>
        </p:nvSpPr>
        <p:spPr>
          <a:xfrm>
            <a:off x="4930140" y="606890"/>
            <a:ext cx="6986016" cy="3101983"/>
          </a:xfrm>
        </p:spPr>
        <p:txBody>
          <a:bodyPr>
            <a:noAutofit/>
          </a:bodyPr>
          <a:lstStyle/>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stacked bar chart illustrates the distribution of satellite ages categorized by their respective functionalities. </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visualization effectively portrays the correlation between the number of satellites and their specific ages, concurrently showcasing their associated functionalities.</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it can be seen from visual that oldest functioning satellite that is still orbiting the Earth was launched 44 years ago for mix use of Military and Commercial purpose.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86001" y="2422457"/>
            <a:ext cx="3626651" cy="1627792"/>
          </a:xfrm>
        </p:spPr>
        <p:txBody>
          <a:bodyPr vert="horz" lIns="274320" tIns="182880" rIns="274320" bIns="182880" rtlCol="0" anchor="ctr" anchorCtr="1">
            <a:normAutofit/>
          </a:bodyPr>
          <a:lstStyle/>
          <a:p>
            <a:r>
              <a:rPr lang="en-US" sz="2400" dirty="0"/>
              <a:t>Visualization - 1</a:t>
            </a:r>
          </a:p>
        </p:txBody>
      </p:sp>
      <p:pic>
        <p:nvPicPr>
          <p:cNvPr id="4" name="Content Placeholder 3"/>
          <p:cNvPicPr>
            <a:picLocks noGrp="1" noChangeAspect="1"/>
          </p:cNvPicPr>
          <p:nvPr>
            <p:ph idx="1"/>
          </p:nvPr>
        </p:nvPicPr>
        <p:blipFill rotWithShape="1">
          <a:blip r:embed="rId2"/>
          <a:srcRect l="17682" t="13662" r="21620" b="21057"/>
          <a:stretch>
            <a:fillRect/>
          </a:stretch>
        </p:blipFill>
        <p:spPr>
          <a:xfrm>
            <a:off x="4958862" y="633046"/>
            <a:ext cx="6647137" cy="56238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a:spLocks noGrp="1" noRot="1" noChangeAspect="1" noMove="1" noResize="1" noEditPoints="1" noAdjustHandles="1" noChangeArrowheads="1" noChangeShapeType="1" noTextEdit="1"/>
          </p:cNvSpPr>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86001" y="2422457"/>
            <a:ext cx="3626651" cy="1627792"/>
          </a:xfrm>
        </p:spPr>
        <p:txBody>
          <a:bodyPr vert="horz" lIns="274320" tIns="182880" rIns="274320" bIns="182880" rtlCol="0" anchor="ctr" anchorCtr="1">
            <a:normAutofit/>
          </a:bodyPr>
          <a:lstStyle/>
          <a:p>
            <a:r>
              <a:rPr lang="en-US" sz="2400" dirty="0"/>
              <a:t>Visualization - 2</a:t>
            </a:r>
          </a:p>
        </p:txBody>
      </p:sp>
      <p:sp>
        <p:nvSpPr>
          <p:cNvPr id="5" name="Content Placeholder 4"/>
          <p:cNvSpPr>
            <a:spLocks noGrp="1"/>
          </p:cNvSpPr>
          <p:nvPr>
            <p:ph idx="1"/>
          </p:nvPr>
        </p:nvSpPr>
        <p:spPr>
          <a:xfrm>
            <a:off x="4849566" y="409356"/>
            <a:ext cx="7147163" cy="6039288"/>
          </a:xfrm>
        </p:spPr>
        <p:txBody>
          <a:bodyPr>
            <a:normAutofit fontScale="92500"/>
          </a:bodyPr>
          <a:lstStyle/>
          <a:p>
            <a:r>
              <a:rPr lang="en-US" sz="2800" dirty="0">
                <a:latin typeface="Times New Roman" panose="02020603050405020304" pitchFamily="18" charset="0"/>
                <a:cs typeface="Times New Roman" panose="02020603050405020304" pitchFamily="18" charset="0"/>
              </a:rPr>
              <a:t>In visualization-2, we can get the insights related to the use of these satellites. </a:t>
            </a:r>
          </a:p>
          <a:p>
            <a:pPr marL="0" indent="0">
              <a:buNone/>
            </a:pP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The concentric circles are packed with information related to the satellite in every layer.</a:t>
            </a:r>
          </a:p>
          <a:p>
            <a:pPr marL="0" indent="0">
              <a:buNone/>
            </a:pP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We can observe the division of the satellite in the initial view, but when we move to the second layer, we can observe type of orbit the satellite revolves around the earth.</a:t>
            </a:r>
          </a:p>
          <a:p>
            <a:pPr marL="0" indent="0">
              <a:buNone/>
            </a:pP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In the next layer we can see the orbit class of the satellites like LEO, MEO, GEO etc.</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a:spLocks noGrp="1" noRot="1" noChangeAspect="1" noMove="1" noResize="1" noEditPoints="1" noAdjustHandles="1" noChangeArrowheads="1" noChangeShapeType="1" noTextEdit="1"/>
          </p:cNvSpPr>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86001" y="2422457"/>
            <a:ext cx="3626651" cy="1627792"/>
          </a:xfrm>
        </p:spPr>
        <p:txBody>
          <a:bodyPr vert="horz" lIns="274320" tIns="182880" rIns="274320" bIns="182880" rtlCol="0" anchor="ctr" anchorCtr="1">
            <a:normAutofit/>
          </a:bodyPr>
          <a:lstStyle/>
          <a:p>
            <a:r>
              <a:rPr lang="en-US" sz="2400" dirty="0"/>
              <a:t>Visualization - 2</a:t>
            </a:r>
          </a:p>
        </p:txBody>
      </p:sp>
      <p:pic>
        <p:nvPicPr>
          <p:cNvPr id="3" name="Content Placeholder 2"/>
          <p:cNvPicPr>
            <a:picLocks noGrp="1" noChangeAspect="1"/>
          </p:cNvPicPr>
          <p:nvPr>
            <p:ph idx="1"/>
          </p:nvPr>
        </p:nvPicPr>
        <p:blipFill rotWithShape="1">
          <a:blip r:embed="rId2"/>
          <a:srcRect l="31433" t="12197" r="18300" b="17510"/>
          <a:stretch>
            <a:fillRect/>
          </a:stretch>
        </p:blipFill>
        <p:spPr>
          <a:xfrm>
            <a:off x="4865750" y="133619"/>
            <a:ext cx="7393920" cy="672438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a:spLocks noGrp="1" noRot="1" noChangeAspect="1" noMove="1" noResize="1" noEditPoints="1" noAdjustHandles="1" noChangeArrowheads="1" noChangeShapeType="1" noTextEdit="1"/>
          </p:cNvSpPr>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86001" y="2422457"/>
            <a:ext cx="3626651" cy="1627792"/>
          </a:xfrm>
        </p:spPr>
        <p:txBody>
          <a:bodyPr vert="horz" lIns="274320" tIns="182880" rIns="274320" bIns="182880" rtlCol="0" anchor="ctr" anchorCtr="1">
            <a:normAutofit/>
          </a:bodyPr>
          <a:lstStyle/>
          <a:p>
            <a:r>
              <a:rPr lang="en-US" sz="2400" dirty="0"/>
              <a:t>Visualization - 3</a:t>
            </a:r>
          </a:p>
        </p:txBody>
      </p:sp>
      <p:sp>
        <p:nvSpPr>
          <p:cNvPr id="5" name="Content Placeholder 4"/>
          <p:cNvSpPr>
            <a:spLocks noGrp="1"/>
          </p:cNvSpPr>
          <p:nvPr>
            <p:ph idx="1"/>
          </p:nvPr>
        </p:nvSpPr>
        <p:spPr>
          <a:xfrm>
            <a:off x="4898534" y="896815"/>
            <a:ext cx="7164512" cy="2532185"/>
          </a:xfrm>
        </p:spPr>
        <p:txBody>
          <a:bodyPr>
            <a:noAutofit/>
          </a:bodyPr>
          <a:lstStyle/>
          <a:p>
            <a:r>
              <a:rPr lang="en-US" sz="2800" dirty="0">
                <a:latin typeface="Times New Roman" panose="02020603050405020304" pitchFamily="18" charset="0"/>
                <a:cs typeface="Times New Roman" panose="02020603050405020304" pitchFamily="18" charset="0"/>
              </a:rPr>
              <a:t>In this final visualization, we use the scatter plot to plot the apogee and perigee of the satellites and separated based on their purpose.</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Every unique symbol represents a unique purpose of the satellite.</a:t>
            </a:r>
          </a:p>
          <a:p>
            <a:pPr marL="0" indent="0">
              <a:buNone/>
            </a:pP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When hovered to a particular satellite one can understand the purpose along with the exact apogee and perigee of individual satellites.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a:spLocks noGrp="1" noRot="1" noChangeAspect="1" noMove="1" noResize="1" noEditPoints="1" noAdjustHandles="1" noChangeArrowheads="1" noChangeShapeType="1" noTextEdit="1"/>
          </p:cNvSpPr>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86001" y="2422457"/>
            <a:ext cx="3626651" cy="1627792"/>
          </a:xfrm>
        </p:spPr>
        <p:txBody>
          <a:bodyPr vert="horz" lIns="274320" tIns="182880" rIns="274320" bIns="182880" rtlCol="0" anchor="ctr" anchorCtr="1">
            <a:normAutofit/>
          </a:bodyPr>
          <a:lstStyle/>
          <a:p>
            <a:r>
              <a:rPr lang="en-US" sz="2400" dirty="0"/>
              <a:t>Visualization - 3</a:t>
            </a:r>
          </a:p>
        </p:txBody>
      </p:sp>
      <p:pic>
        <p:nvPicPr>
          <p:cNvPr id="7" name="Content Placeholder 6">
            <a:extLst>
              <a:ext uri="{FF2B5EF4-FFF2-40B4-BE49-F238E27FC236}">
                <a16:creationId xmlns:a16="http://schemas.microsoft.com/office/drawing/2014/main" id="{80FFDC00-A59B-51D1-5A59-E6FA643711AD}"/>
              </a:ext>
            </a:extLst>
          </p:cNvPr>
          <p:cNvPicPr>
            <a:picLocks noGrp="1" noChangeAspect="1"/>
          </p:cNvPicPr>
          <p:nvPr>
            <p:ph idx="1"/>
          </p:nvPr>
        </p:nvPicPr>
        <p:blipFill>
          <a:blip r:embed="rId2"/>
          <a:stretch>
            <a:fillRect/>
          </a:stretch>
        </p:blipFill>
        <p:spPr>
          <a:xfrm>
            <a:off x="4654297" y="76196"/>
            <a:ext cx="7537703" cy="4816735"/>
          </a:xfrm>
        </p:spPr>
      </p:pic>
      <p:sp>
        <p:nvSpPr>
          <p:cNvPr id="10" name="TextBox 9">
            <a:extLst>
              <a:ext uri="{FF2B5EF4-FFF2-40B4-BE49-F238E27FC236}">
                <a16:creationId xmlns:a16="http://schemas.microsoft.com/office/drawing/2014/main" id="{E352CB45-0DB4-77E7-7DBE-F10986C75BEC}"/>
              </a:ext>
            </a:extLst>
          </p:cNvPr>
          <p:cNvSpPr txBox="1"/>
          <p:nvPr/>
        </p:nvSpPr>
        <p:spPr>
          <a:xfrm>
            <a:off x="6553200" y="5026964"/>
            <a:ext cx="4735286" cy="369332"/>
          </a:xfrm>
          <a:prstGeom prst="rect">
            <a:avLst/>
          </a:prstGeom>
          <a:noFill/>
        </p:spPr>
        <p:txBody>
          <a:bodyPr wrap="square" rtlCol="0">
            <a:spAutoFit/>
          </a:bodyPr>
          <a:lstStyle/>
          <a:p>
            <a:r>
              <a:rPr lang="en-US" dirty="0"/>
              <a:t>FUNCTIONALITIES</a:t>
            </a:r>
          </a:p>
        </p:txBody>
      </p:sp>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162</TotalTime>
  <Words>593</Words>
  <Application>Microsoft Office PowerPoint</Application>
  <PresentationFormat>Widescreen</PresentationFormat>
  <Paragraphs>57</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Gill Sans MT</vt:lpstr>
      <vt:lpstr>Times New Roman</vt:lpstr>
      <vt:lpstr>Wingdings</vt:lpstr>
      <vt:lpstr>Parcel</vt:lpstr>
      <vt:lpstr> satellites orbiting the earth’s surface</vt:lpstr>
      <vt:lpstr>Why and how</vt:lpstr>
      <vt:lpstr>TOOLS</vt:lpstr>
      <vt:lpstr>Visualization - 1</vt:lpstr>
      <vt:lpstr>Visualization - 1</vt:lpstr>
      <vt:lpstr>Visualization - 2</vt:lpstr>
      <vt:lpstr>Visualization - 2</vt:lpstr>
      <vt:lpstr>Visualization - 3</vt:lpstr>
      <vt:lpstr>Visualization - 3</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Visualizing every satellite orbiting the earth using d3js</dc:title>
  <cp:lastModifiedBy>SajidAli Shaik</cp:lastModifiedBy>
  <cp:revision>24</cp:revision>
  <dcterms:created xsi:type="dcterms:W3CDTF">2024-11-25T18:43:02Z</dcterms:created>
  <dcterms:modified xsi:type="dcterms:W3CDTF">2024-12-09T16:56:28Z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C54DBAD1886FE75335C54467E41DC802_42</vt:lpwstr>
  </property>
  <property fmtid="{D5CDD505-2E9C-101B-9397-08002B2CF9AE}" pid="4" name="KSOProductBuildVer">
    <vt:lpwstr>1033-6.10.1.8197</vt:lpwstr>
  </property>
</Properties>
</file>

<file path=docProps/thumbnail.jpeg>
</file>